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96" r:id="rId7"/>
    <p:sldId id="269" r:id="rId8"/>
    <p:sldId id="270" r:id="rId9"/>
    <p:sldId id="271" r:id="rId10"/>
    <p:sldId id="262" r:id="rId11"/>
    <p:sldId id="263" r:id="rId12"/>
    <p:sldId id="264" r:id="rId13"/>
    <p:sldId id="265" r:id="rId14"/>
    <p:sldId id="272" r:id="rId15"/>
    <p:sldId id="273" r:id="rId16"/>
    <p:sldId id="274" r:id="rId17"/>
    <p:sldId id="275" r:id="rId18"/>
    <p:sldId id="297" r:id="rId19"/>
    <p:sldId id="266" r:id="rId20"/>
    <p:sldId id="276" r:id="rId21"/>
    <p:sldId id="277" r:id="rId22"/>
    <p:sldId id="295" r:id="rId23"/>
    <p:sldId id="278" r:id="rId24"/>
    <p:sldId id="281" r:id="rId25"/>
    <p:sldId id="303" r:id="rId26"/>
    <p:sldId id="283" r:id="rId27"/>
    <p:sldId id="282" r:id="rId28"/>
    <p:sldId id="284" r:id="rId29"/>
    <p:sldId id="287" r:id="rId30"/>
    <p:sldId id="285" r:id="rId31"/>
    <p:sldId id="286" r:id="rId32"/>
    <p:sldId id="298" r:id="rId33"/>
    <p:sldId id="288" r:id="rId34"/>
    <p:sldId id="289" r:id="rId35"/>
    <p:sldId id="290" r:id="rId36"/>
    <p:sldId id="291" r:id="rId37"/>
    <p:sldId id="299" r:id="rId38"/>
    <p:sldId id="292" r:id="rId39"/>
    <p:sldId id="293" r:id="rId40"/>
    <p:sldId id="294" r:id="rId41"/>
    <p:sldId id="300" r:id="rId42"/>
    <p:sldId id="301" r:id="rId43"/>
    <p:sldId id="30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93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stat.mc.vanderbilt.edu/wiki/Main/DataSets" TargetMode="External"/><Relationship Id="rId3" Type="http://schemas.openxmlformats.org/officeDocument/2006/relationships/hyperlink" Target="http://cs-people.bu.edu/dgs/courses/cs105/hall_of_fame/awm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2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s-people.bu.edu/dgs/courses/cs105/hall_of_fame/awm.html" TargetMode="External"/><Relationship Id="rId4" Type="http://schemas.openxmlformats.org/officeDocument/2006/relationships/hyperlink" Target="http://www.cdc.gov/diabetes/pubs/pdf/diabetesreportcard.pdf" TargetMode="External"/><Relationship Id="rId5" Type="http://schemas.openxmlformats.org/officeDocument/2006/relationships/hyperlink" Target="http://www4.stat.ncsu.edu/~boos/var.select/diabet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stat.mc.vanderbilt.edu/wiki/Main/DataSet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fessional.diabetes.org/glucosecalculator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46069"/>
            <a:ext cx="8915400" cy="8778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Risk of developing Type II Diabetes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304303"/>
            <a:ext cx="8001000" cy="3823447"/>
          </a:xfrm>
        </p:spPr>
        <p:txBody>
          <a:bodyPr/>
          <a:lstStyle/>
          <a:p>
            <a:r>
              <a:rPr lang="en-US" dirty="0" smtClean="0"/>
              <a:t>Using Data Science models, I’m attempting to predict the risk of developing Type 2 diabetes given an Individuals vital health signs.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Karun Siddana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July 22</a:t>
            </a:r>
            <a:r>
              <a:rPr lang="en-US" baseline="30000" dirty="0" smtClean="0"/>
              <a:t>nd</a:t>
            </a:r>
            <a:r>
              <a:rPr lang="en-US" dirty="0" smtClean="0"/>
              <a:t>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3238500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8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Plot – </a:t>
            </a:r>
            <a:r>
              <a:rPr lang="en-US" i="1" dirty="0" smtClean="0"/>
              <a:t>Scatter Plot (</a:t>
            </a:r>
            <a:r>
              <a:rPr lang="en-US" i="1" dirty="0" err="1" smtClean="0"/>
              <a:t>hdl</a:t>
            </a:r>
            <a:r>
              <a:rPr lang="en-US" i="1" dirty="0" smtClean="0"/>
              <a:t> </a:t>
            </a:r>
            <a:r>
              <a:rPr lang="en-US" i="1" dirty="0" err="1" smtClean="0"/>
              <a:t>vs</a:t>
            </a:r>
            <a:r>
              <a:rPr lang="en-US" i="1" dirty="0" smtClean="0"/>
              <a:t> </a:t>
            </a:r>
            <a:r>
              <a:rPr lang="en-US" i="1" dirty="0" err="1" smtClean="0"/>
              <a:t>chol</a:t>
            </a:r>
            <a:r>
              <a:rPr lang="en-US" i="1" dirty="0" smtClean="0"/>
              <a:t>)</a:t>
            </a:r>
            <a:endParaRPr lang="en-US" i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2911" r="-22911"/>
          <a:stretch>
            <a:fillRect/>
          </a:stretch>
        </p:blipFill>
        <p:spPr>
          <a:xfrm>
            <a:off x="-725367" y="1581057"/>
            <a:ext cx="10358269" cy="4996112"/>
          </a:xfrm>
        </p:spPr>
      </p:pic>
    </p:spTree>
    <p:extLst>
      <p:ext uri="{BB962C8B-B14F-4D97-AF65-F5344CB8AC3E}">
        <p14:creationId xmlns:p14="http://schemas.microsoft.com/office/powerpoint/2010/main" val="3304918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Plot – </a:t>
            </a:r>
            <a:r>
              <a:rPr lang="en-US" i="1" dirty="0" err="1" smtClean="0"/>
              <a:t>hdl</a:t>
            </a:r>
            <a:r>
              <a:rPr lang="en-US" i="1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054225"/>
            <a:ext cx="4483100" cy="448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High Cholesterol  </a:t>
            </a:r>
          </a:p>
          <a:p>
            <a:r>
              <a:rPr lang="en-US" sz="1400" dirty="0" smtClean="0"/>
              <a:t>Y-axis: Glycosylated </a:t>
            </a:r>
            <a:r>
              <a:rPr lang="en-US" sz="1400" dirty="0"/>
              <a:t>Hemoglobin </a:t>
            </a:r>
          </a:p>
        </p:txBody>
      </p:sp>
    </p:spTree>
    <p:extLst>
      <p:ext uri="{BB962C8B-B14F-4D97-AF65-F5344CB8AC3E}">
        <p14:creationId xmlns:p14="http://schemas.microsoft.com/office/powerpoint/2010/main" val="89081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Plot – </a:t>
            </a:r>
            <a:r>
              <a:rPr lang="en-US" i="1" dirty="0" err="1" smtClean="0"/>
              <a:t>stab.glu</a:t>
            </a:r>
            <a:r>
              <a:rPr lang="en-US" i="1" dirty="0" smtClean="0"/>
              <a:t> </a:t>
            </a:r>
            <a:r>
              <a:rPr lang="en-US" i="1" dirty="0" smtClean="0"/>
              <a:t>x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Blood Glucose Level</a:t>
            </a:r>
          </a:p>
          <a:p>
            <a:r>
              <a:rPr lang="en-US" sz="1400" dirty="0" smtClean="0"/>
              <a:t>Y-axis: Glycosylated </a:t>
            </a:r>
            <a:r>
              <a:rPr lang="en-US" sz="1400" dirty="0"/>
              <a:t>Hemoglobin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879600"/>
            <a:ext cx="4483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Kernel Density Plot – </a:t>
            </a:r>
            <a:r>
              <a:rPr lang="en-US" i="1" dirty="0" err="1" smtClean="0"/>
              <a:t>hdl</a:t>
            </a:r>
            <a:r>
              <a:rPr lang="en-US" i="1" dirty="0" smtClean="0"/>
              <a:t> </a:t>
            </a:r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Glycosylated Hemoglobin</a:t>
            </a:r>
          </a:p>
          <a:p>
            <a:r>
              <a:rPr lang="en-US" sz="1400" dirty="0" smtClean="0"/>
              <a:t>Y-axis: Blood Glucose Level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2020233"/>
            <a:ext cx="4210050" cy="41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ns.lmplot</a:t>
            </a:r>
            <a:r>
              <a:rPr lang="en-US" dirty="0" smtClean="0"/>
              <a:t>– </a:t>
            </a:r>
            <a:r>
              <a:rPr lang="en-US" i="1" dirty="0" smtClean="0"/>
              <a:t>weight </a:t>
            </a:r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</a:t>
            </a:r>
            <a:r>
              <a:rPr lang="en-US" sz="1400" dirty="0" smtClean="0"/>
              <a:t>Weight</a:t>
            </a:r>
            <a:endParaRPr lang="en-US" sz="1400" dirty="0" smtClean="0"/>
          </a:p>
          <a:p>
            <a:r>
              <a:rPr lang="en-US" sz="1400" dirty="0" smtClean="0"/>
              <a:t>Y-axis: </a:t>
            </a:r>
            <a:r>
              <a:rPr lang="en-US" sz="1400" dirty="0"/>
              <a:t>Glycosylated Hemoglobin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36" y="1917286"/>
            <a:ext cx="44831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77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ns.lmplot</a:t>
            </a:r>
            <a:r>
              <a:rPr lang="en-US" dirty="0" smtClean="0"/>
              <a:t>– </a:t>
            </a:r>
            <a:r>
              <a:rPr lang="en-US" i="1" dirty="0" smtClean="0"/>
              <a:t>waist </a:t>
            </a:r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i="1" dirty="0" err="1" smtClean="0"/>
              <a:t>stab.glu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</a:t>
            </a:r>
            <a:r>
              <a:rPr lang="en-US" sz="1400" dirty="0" smtClean="0"/>
              <a:t>waist</a:t>
            </a:r>
            <a:endParaRPr lang="en-US" sz="1400" dirty="0" smtClean="0"/>
          </a:p>
          <a:p>
            <a:r>
              <a:rPr lang="en-US" sz="1400" dirty="0" smtClean="0"/>
              <a:t>Y-axis</a:t>
            </a:r>
            <a:r>
              <a:rPr lang="en-US" sz="1400" dirty="0"/>
              <a:t>: Blood Glucose </a:t>
            </a:r>
            <a:r>
              <a:rPr lang="en-US" sz="1400" dirty="0" smtClean="0"/>
              <a:t>Level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2" y="1754484"/>
            <a:ext cx="44831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Heatmap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03" y="1581056"/>
            <a:ext cx="6860582" cy="52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6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/>
              <a:t>sns.pairplot</a:t>
            </a:r>
            <a:endParaRPr lang="en-US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051"/>
            <a:ext cx="9144000" cy="43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/>
              <a:t>sns.pairplot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085"/>
            <a:ext cx="9144000" cy="41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Logistic Regression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4943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features = [</a:t>
            </a:r>
            <a:r>
              <a:rPr lang="en-US" dirty="0" smtClean="0"/>
              <a:t>'</a:t>
            </a:r>
            <a:r>
              <a:rPr lang="en-US" dirty="0" err="1" smtClean="0"/>
              <a:t>stab.glu</a:t>
            </a:r>
            <a:r>
              <a:rPr lang="en-US" dirty="0" smtClean="0"/>
              <a:t>’]</a:t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</a:t>
            </a:r>
            <a:r>
              <a:rPr lang="en-US" dirty="0" smtClean="0"/>
              <a:t>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 smtClean="0"/>
              <a:t>glyhb</a:t>
            </a:r>
            <a:r>
              <a:rPr lang="en-US" dirty="0" smtClean="0"/>
              <a:t>’]</a:t>
            </a:r>
            <a:br>
              <a:rPr lang="en-US" dirty="0" smtClean="0"/>
            </a:br>
            <a:r>
              <a:rPr lang="en-US" dirty="0" err="1" smtClean="0"/>
              <a:t>y_category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np.where</a:t>
            </a:r>
            <a:r>
              <a:rPr lang="en-US" dirty="0"/>
              <a:t>(y &gt; 6.5, 1, 0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Fit the model to a </a:t>
            </a:r>
            <a:r>
              <a:rPr lang="en-US" dirty="0" err="1" smtClean="0"/>
              <a:t>X_train</a:t>
            </a:r>
            <a:r>
              <a:rPr lang="en-US" dirty="0" smtClean="0"/>
              <a:t> and </a:t>
            </a:r>
            <a:r>
              <a:rPr lang="en-US" dirty="0" err="1" smtClean="0"/>
              <a:t>y_train</a:t>
            </a:r>
            <a:endParaRPr lang="en-US" dirty="0" smtClean="0"/>
          </a:p>
          <a:p>
            <a:pPr lvl="1"/>
            <a:r>
              <a:rPr lang="tr-TR" dirty="0"/>
              <a:t>[('</a:t>
            </a:r>
            <a:r>
              <a:rPr lang="tr-TR" dirty="0" err="1"/>
              <a:t>stab.glu</a:t>
            </a:r>
            <a:r>
              <a:rPr lang="tr-TR" dirty="0"/>
              <a:t>', </a:t>
            </a:r>
            <a:r>
              <a:rPr lang="tr-TR" dirty="0" smtClean="0"/>
              <a:t>0.027)]</a:t>
            </a:r>
          </a:p>
          <a:p>
            <a:pPr lvl="1"/>
            <a:r>
              <a:rPr lang="en-US" dirty="0" smtClean="0"/>
              <a:t>Confusion </a:t>
            </a:r>
            <a:r>
              <a:rPr lang="en-US" dirty="0" smtClean="0"/>
              <a:t>Matrix</a:t>
            </a:r>
          </a:p>
          <a:p>
            <a:pPr marL="685800" lvl="2" indent="0">
              <a:buNone/>
            </a:pPr>
            <a:r>
              <a:rPr lang="en-US" dirty="0" smtClean="0"/>
              <a:t>[86</a:t>
            </a: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0 ]</a:t>
            </a:r>
            <a:br>
              <a:rPr lang="en-US" dirty="0" smtClean="0"/>
            </a:br>
            <a:r>
              <a:rPr lang="en-US" dirty="0" smtClean="0"/>
              <a:t>[7 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/>
              <a:t>8]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Accuracy = </a:t>
            </a:r>
            <a:r>
              <a:rPr lang="en-US" dirty="0" smtClean="0"/>
              <a:t>0.91 or 91%</a:t>
            </a:r>
          </a:p>
          <a:p>
            <a:pPr lvl="1"/>
            <a:r>
              <a:rPr lang="en-US" dirty="0" smtClean="0"/>
              <a:t>Specificity </a:t>
            </a:r>
            <a:r>
              <a:rPr lang="en-US" dirty="0" smtClean="0"/>
              <a:t>= 1.0</a:t>
            </a:r>
          </a:p>
          <a:p>
            <a:pPr lvl="1"/>
            <a:r>
              <a:rPr lang="en-US" dirty="0" smtClean="0"/>
              <a:t>Sensitivity  </a:t>
            </a:r>
            <a:r>
              <a:rPr lang="en-US" dirty="0"/>
              <a:t>= </a:t>
            </a:r>
            <a:r>
              <a:rPr lang="en-US" dirty="0" smtClean="0"/>
              <a:t>0.60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0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/>
              <a:t>There is an increasing growing problem of obesity and hypertension in the United States that leads to Type 2 diabetes</a:t>
            </a:r>
            <a:r>
              <a:rPr lang="en-US" dirty="0" smtClean="0"/>
              <a:t>. A sure shot test for type 2 diabetes has not been developed due to the complexities in the disease.</a:t>
            </a:r>
            <a:endParaRPr lang="en-US" dirty="0"/>
          </a:p>
          <a:p>
            <a:r>
              <a:rPr lang="en-US" dirty="0"/>
              <a:t>Unlike Type 1 diabetes which can be detected at birth, type 2 diabetes </a:t>
            </a:r>
            <a:r>
              <a:rPr lang="en-US" dirty="0" smtClean="0"/>
              <a:t>is dependent on the individuals lifestyle, exercise component, nutrition and genetic makeup.</a:t>
            </a:r>
          </a:p>
          <a:p>
            <a:r>
              <a:rPr lang="en-US" dirty="0" smtClean="0"/>
              <a:t>Early detection of the indicators of Type 2 diabetes would allow us to avoid bad food habits and prevent/mitigate the risk of developing type 2 diabetes.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dirty="0"/>
              <a:t>= ['</a:t>
            </a:r>
            <a:r>
              <a:rPr lang="en-US" dirty="0" err="1" smtClean="0"/>
              <a:t>stab.glu</a:t>
            </a:r>
            <a:r>
              <a:rPr lang="en-US" dirty="0" smtClean="0"/>
              <a:t>’, </a:t>
            </a:r>
            <a:r>
              <a:rPr lang="en-US" dirty="0"/>
              <a:t>'</a:t>
            </a:r>
            <a:r>
              <a:rPr lang="en-US" dirty="0" smtClean="0"/>
              <a:t>weight’]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 smtClean="0"/>
              <a:t>glyhb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Train Test Split / </a:t>
            </a:r>
            <a:r>
              <a:rPr lang="en-US" dirty="0"/>
              <a:t>Fit the Linear Model</a:t>
            </a:r>
            <a:br>
              <a:rPr lang="en-US" dirty="0"/>
            </a:br>
            <a:r>
              <a:rPr lang="en-US" dirty="0" smtClean="0"/>
              <a:t>[</a:t>
            </a:r>
            <a:r>
              <a:rPr lang="en-US" dirty="0"/>
              <a:t>('</a:t>
            </a:r>
            <a:r>
              <a:rPr lang="en-US" dirty="0" err="1"/>
              <a:t>stab.glu</a:t>
            </a:r>
            <a:r>
              <a:rPr lang="en-US" dirty="0"/>
              <a:t>', </a:t>
            </a:r>
            <a:r>
              <a:rPr lang="en-US" dirty="0" smtClean="0"/>
              <a:t>0.028)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smtClean="0"/>
              <a:t>(</a:t>
            </a:r>
            <a:r>
              <a:rPr lang="en-US" dirty="0"/>
              <a:t>'weight', </a:t>
            </a:r>
            <a:r>
              <a:rPr lang="en-US" dirty="0" smtClean="0"/>
              <a:t>0.0021)]</a:t>
            </a:r>
          </a:p>
          <a:p>
            <a:r>
              <a:rPr lang="en-US" dirty="0" smtClean="0"/>
              <a:t>Mean Absolute Error</a:t>
            </a:r>
            <a:r>
              <a:rPr lang="en-US" dirty="0"/>
              <a:t> </a:t>
            </a:r>
            <a:r>
              <a:rPr lang="en-US" dirty="0"/>
              <a:t>= </a:t>
            </a:r>
            <a:r>
              <a:rPr lang="en-US" dirty="0" smtClean="0"/>
              <a:t>0.91</a:t>
            </a:r>
          </a:p>
          <a:p>
            <a:r>
              <a:rPr lang="en-US" dirty="0" smtClean="0"/>
              <a:t>Mean Squared Error = 1.43 </a:t>
            </a:r>
            <a:br>
              <a:rPr lang="en-US" dirty="0" smtClean="0"/>
            </a:br>
            <a:r>
              <a:rPr lang="en-US" dirty="0" smtClean="0"/>
              <a:t>(Remember the scale of the Output it is between 3.5 – 15.0)</a:t>
            </a:r>
          </a:p>
        </p:txBody>
      </p:sp>
    </p:spTree>
    <p:extLst>
      <p:ext uri="{BB962C8B-B14F-4D97-AF65-F5344CB8AC3E}">
        <p14:creationId xmlns:p14="http://schemas.microsoft.com/office/powerpoint/2010/main" val="90655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Cross Validation Score – Mean Squared Error</a:t>
            </a:r>
            <a:br>
              <a:rPr lang="en-US" dirty="0" smtClean="0"/>
            </a:br>
            <a:r>
              <a:rPr lang="en-US" dirty="0" smtClean="0"/>
              <a:t> -3.67 </a:t>
            </a:r>
            <a:br>
              <a:rPr lang="en-US" dirty="0" smtClean="0"/>
            </a:br>
            <a:r>
              <a:rPr lang="en-US" dirty="0" smtClean="0"/>
              <a:t>-2.02</a:t>
            </a:r>
            <a:br>
              <a:rPr lang="en-US" dirty="0" smtClean="0"/>
            </a:br>
            <a:r>
              <a:rPr lang="en-US" dirty="0" smtClean="0"/>
              <a:t>-0.76</a:t>
            </a:r>
            <a:br>
              <a:rPr lang="en-US" dirty="0" smtClean="0"/>
            </a:br>
            <a:r>
              <a:rPr lang="en-US" dirty="0" smtClean="0"/>
              <a:t>-3.60</a:t>
            </a:r>
            <a:br>
              <a:rPr lang="en-US" dirty="0" smtClean="0"/>
            </a:br>
            <a:r>
              <a:rPr lang="en-US" dirty="0" smtClean="0"/>
              <a:t>-0.55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46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Cross Validation Score – Mean Squared Error</a:t>
            </a:r>
            <a:br>
              <a:rPr lang="en-US" dirty="0" smtClean="0"/>
            </a:br>
            <a:r>
              <a:rPr lang="en-US" dirty="0" smtClean="0"/>
              <a:t> -3.67 </a:t>
            </a:r>
            <a:br>
              <a:rPr lang="en-US" dirty="0" smtClean="0"/>
            </a:br>
            <a:r>
              <a:rPr lang="en-US" dirty="0" smtClean="0"/>
              <a:t>-2.02</a:t>
            </a:r>
            <a:br>
              <a:rPr lang="en-US" dirty="0" smtClean="0"/>
            </a:br>
            <a:r>
              <a:rPr lang="en-US" dirty="0" smtClean="0"/>
              <a:t>-0.76</a:t>
            </a:r>
            <a:br>
              <a:rPr lang="en-US" dirty="0" smtClean="0"/>
            </a:br>
            <a:r>
              <a:rPr lang="en-US" dirty="0" smtClean="0"/>
              <a:t>-3.60</a:t>
            </a:r>
            <a:br>
              <a:rPr lang="en-US" dirty="0" smtClean="0"/>
            </a:br>
            <a:r>
              <a:rPr lang="en-US" dirty="0" smtClean="0"/>
              <a:t>-0.55</a:t>
            </a:r>
          </a:p>
          <a:p>
            <a:r>
              <a:rPr lang="en-US" dirty="0" smtClean="0"/>
              <a:t>This is Terrible !!!! </a:t>
            </a:r>
          </a:p>
          <a:p>
            <a:r>
              <a:rPr lang="en-US" dirty="0" smtClean="0"/>
              <a:t>Very large Mean Squared Error for an output that ranges between 3.5 – 15.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980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l="-8262" r="-8262"/>
          <a:stretch>
            <a:fillRect/>
          </a:stretch>
        </p:blipFill>
        <p:spPr>
          <a:xfrm>
            <a:off x="663282" y="1758950"/>
            <a:ext cx="7610475" cy="4657725"/>
          </a:xfrm>
        </p:spPr>
      </p:pic>
    </p:spTree>
    <p:extLst>
      <p:ext uri="{BB962C8B-B14F-4D97-AF65-F5344CB8AC3E}">
        <p14:creationId xmlns:p14="http://schemas.microsoft.com/office/powerpoint/2010/main" val="4945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Stats Linear </a:t>
            </a:r>
            <a:r>
              <a:rPr lang="en-US" dirty="0" smtClean="0"/>
              <a:t>Regression </a:t>
            </a:r>
            <a:r>
              <a:rPr lang="en-US" dirty="0"/>
              <a:t>Model</a:t>
            </a:r>
            <a:endParaRPr lang="en-US" dirty="0">
              <a:effectLst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/>
              <a:t>lm = </a:t>
            </a:r>
            <a:r>
              <a:rPr lang="en-US" dirty="0" err="1"/>
              <a:t>smf.ols</a:t>
            </a:r>
            <a:r>
              <a:rPr lang="en-US" dirty="0"/>
              <a:t>(formula='</a:t>
            </a:r>
            <a:r>
              <a:rPr lang="en-US" dirty="0" err="1"/>
              <a:t>glyhb</a:t>
            </a:r>
            <a:r>
              <a:rPr lang="en-US" dirty="0"/>
              <a:t> ~ </a:t>
            </a:r>
            <a:r>
              <a:rPr lang="en-US" dirty="0" err="1"/>
              <a:t>chol</a:t>
            </a:r>
            <a:r>
              <a:rPr lang="en-US" dirty="0"/>
              <a:t> + weight + height', data=</a:t>
            </a:r>
            <a:r>
              <a:rPr lang="en-US" dirty="0" err="1"/>
              <a:t>diabetes_data</a:t>
            </a:r>
            <a:r>
              <a:rPr lang="en-US" dirty="0"/>
              <a:t>).fit(</a:t>
            </a:r>
            <a:r>
              <a:rPr lang="en-US" dirty="0" smtClean="0"/>
              <a:t>)</a:t>
            </a:r>
          </a:p>
          <a:p>
            <a:r>
              <a:rPr lang="en-US" dirty="0" smtClean="0"/>
              <a:t>P- Values:</a:t>
            </a:r>
          </a:p>
          <a:p>
            <a:r>
              <a:rPr lang="en-US" dirty="0" err="1"/>
              <a:t>c</a:t>
            </a:r>
            <a:r>
              <a:rPr lang="en-US" dirty="0" err="1" smtClean="0"/>
              <a:t>hol</a:t>
            </a:r>
            <a:r>
              <a:rPr lang="en-US" dirty="0" smtClean="0"/>
              <a:t>	                    8.731924e</a:t>
            </a:r>
            <a:r>
              <a:rPr lang="en-US" dirty="0"/>
              <a:t>-</a:t>
            </a:r>
            <a:r>
              <a:rPr lang="en-US" dirty="0" smtClean="0"/>
              <a:t>01</a:t>
            </a:r>
            <a:br>
              <a:rPr lang="en-US" dirty="0" smtClean="0"/>
            </a:br>
            <a:r>
              <a:rPr lang="en-US" dirty="0" smtClean="0"/>
              <a:t>weight	       </a:t>
            </a:r>
            <a:r>
              <a:rPr lang="en-US" dirty="0"/>
              <a:t>2.071469e-</a:t>
            </a:r>
            <a:r>
              <a:rPr lang="en-US" dirty="0" smtClean="0"/>
              <a:t>01</a:t>
            </a:r>
            <a:br>
              <a:rPr lang="en-US" dirty="0" smtClean="0"/>
            </a:br>
            <a:r>
              <a:rPr lang="en-US" dirty="0" smtClean="0"/>
              <a:t>age		       1.944224e</a:t>
            </a:r>
            <a:r>
              <a:rPr lang="en-US" dirty="0"/>
              <a:t>-</a:t>
            </a:r>
            <a:r>
              <a:rPr lang="en-US" dirty="0" smtClean="0"/>
              <a:t>08</a:t>
            </a:r>
            <a:br>
              <a:rPr lang="en-US" dirty="0" smtClean="0"/>
            </a:br>
            <a:r>
              <a:rPr lang="en-US" dirty="0" smtClean="0"/>
              <a:t>waist                   6.480665e</a:t>
            </a:r>
            <a:r>
              <a:rPr lang="en-US" dirty="0"/>
              <a:t>-</a:t>
            </a:r>
            <a:r>
              <a:rPr lang="en-US" dirty="0" smtClean="0"/>
              <a:t>01</a:t>
            </a:r>
            <a:br>
              <a:rPr lang="en-US" dirty="0" smtClean="0"/>
            </a:br>
            <a:r>
              <a:rPr lang="en-US" dirty="0" smtClean="0"/>
              <a:t>hip          	       5.334196e</a:t>
            </a:r>
            <a:r>
              <a:rPr lang="en-US" dirty="0"/>
              <a:t>-</a:t>
            </a:r>
            <a:r>
              <a:rPr lang="en-US" dirty="0" smtClean="0"/>
              <a:t>01</a:t>
            </a:r>
            <a:br>
              <a:rPr lang="en-US" dirty="0" smtClean="0"/>
            </a:br>
            <a:r>
              <a:rPr lang="en-US" dirty="0" smtClean="0"/>
              <a:t>gender               6.384235e</a:t>
            </a:r>
            <a:r>
              <a:rPr lang="en-US" dirty="0"/>
              <a:t>-</a:t>
            </a:r>
            <a:r>
              <a:rPr lang="en-US" dirty="0" smtClean="0"/>
              <a:t>01</a:t>
            </a:r>
            <a:br>
              <a:rPr lang="en-US" dirty="0" smtClean="0"/>
            </a:br>
            <a:r>
              <a:rPr lang="en-US" dirty="0" err="1" smtClean="0"/>
              <a:t>hdl</a:t>
            </a:r>
            <a:r>
              <a:rPr lang="en-US" dirty="0" smtClean="0"/>
              <a:t>                      5.161825e</a:t>
            </a:r>
            <a:r>
              <a:rPr lang="en-US" dirty="0"/>
              <a:t>-</a:t>
            </a:r>
            <a:r>
              <a:rPr lang="en-US" dirty="0" smtClean="0"/>
              <a:t>01</a:t>
            </a:r>
            <a:br>
              <a:rPr lang="en-US" dirty="0" smtClean="0"/>
            </a:br>
            <a:r>
              <a:rPr lang="en-US" dirty="0" smtClean="0"/>
              <a:t>ratio                    1.526023e</a:t>
            </a:r>
            <a:r>
              <a:rPr lang="en-US" dirty="0"/>
              <a:t>-02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115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KNN Classification Model</a:t>
            </a:r>
            <a:endParaRPr lang="en-US" dirty="0">
              <a:effectLst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dirty="0"/>
              <a:t>= ['weight', 'gender', '</a:t>
            </a:r>
            <a:r>
              <a:rPr lang="en-US" dirty="0" smtClean="0"/>
              <a:t>age’]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[features]</a:t>
            </a:r>
            <a:br>
              <a:rPr lang="en-US" dirty="0"/>
            </a:br>
            <a:r>
              <a:rPr lang="en-US" dirty="0"/>
              <a:t>y = </a:t>
            </a:r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diabetes_data.glyhb</a:t>
            </a:r>
            <a:r>
              <a:rPr lang="en-US" dirty="0"/>
              <a:t> &gt; 6.5, 1, 0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Knn</a:t>
            </a:r>
            <a:r>
              <a:rPr lang="en-US" dirty="0" smtClean="0"/>
              <a:t>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 smtClean="0"/>
              <a:t>= 3)</a:t>
            </a:r>
          </a:p>
          <a:p>
            <a:pPr lvl="1"/>
            <a:r>
              <a:rPr lang="en-US" dirty="0"/>
              <a:t>Cross Validation = </a:t>
            </a:r>
            <a:r>
              <a:rPr lang="en-US" dirty="0" smtClean="0"/>
              <a:t>5</a:t>
            </a:r>
          </a:p>
          <a:p>
            <a:pPr lvl="1"/>
            <a:r>
              <a:rPr lang="en-US" dirty="0" smtClean="0"/>
              <a:t>[ </a:t>
            </a:r>
            <a:r>
              <a:rPr lang="en-US" dirty="0"/>
              <a:t>0.80952381  0.8         0.8         0.8         0.8      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294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KNN Classification Model</a:t>
            </a:r>
            <a:endParaRPr lang="en-US" dirty="0">
              <a:effectLst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features </a:t>
            </a:r>
            <a:r>
              <a:rPr lang="en-US" dirty="0"/>
              <a:t>= ['weight', 'gender', '</a:t>
            </a:r>
            <a:r>
              <a:rPr lang="en-US" dirty="0" smtClean="0"/>
              <a:t>age’]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[features]</a:t>
            </a:r>
            <a:br>
              <a:rPr lang="en-US" dirty="0"/>
            </a:br>
            <a:r>
              <a:rPr lang="en-US" dirty="0"/>
              <a:t>y = </a:t>
            </a:r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diabetes_data.glyhb</a:t>
            </a:r>
            <a:r>
              <a:rPr lang="en-US" dirty="0"/>
              <a:t> &gt; 6.5, 1, 0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Knn</a:t>
            </a:r>
            <a:r>
              <a:rPr lang="en-US" dirty="0" smtClean="0"/>
              <a:t>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 smtClean="0"/>
              <a:t>= 3)</a:t>
            </a:r>
          </a:p>
          <a:p>
            <a:pPr lvl="1"/>
            <a:r>
              <a:rPr lang="en-US" dirty="0"/>
              <a:t>Cross Validation = </a:t>
            </a:r>
            <a:r>
              <a:rPr lang="en-US" dirty="0" smtClean="0"/>
              <a:t>5</a:t>
            </a:r>
          </a:p>
          <a:p>
            <a:pPr lvl="1"/>
            <a:r>
              <a:rPr lang="en-US" dirty="0" smtClean="0"/>
              <a:t>[ </a:t>
            </a:r>
            <a:r>
              <a:rPr lang="en-US" dirty="0"/>
              <a:t>0.80952381  0.8         0.8         0.8         0.8       </a:t>
            </a:r>
            <a:r>
              <a:rPr lang="en-US" dirty="0" smtClean="0"/>
              <a:t>]</a:t>
            </a:r>
          </a:p>
          <a:p>
            <a:r>
              <a:rPr lang="en-US" dirty="0"/>
              <a:t>features = ['</a:t>
            </a:r>
            <a:r>
              <a:rPr lang="en-US" dirty="0" err="1"/>
              <a:t>stab.glu</a:t>
            </a:r>
            <a:r>
              <a:rPr lang="en-US" dirty="0"/>
              <a:t>', 'weight', 'gender', 'age’]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x = </a:t>
            </a:r>
            <a:r>
              <a:rPr lang="en-US" dirty="0" err="1"/>
              <a:t>diabetes_data</a:t>
            </a:r>
            <a:r>
              <a:rPr lang="en-US" dirty="0"/>
              <a:t>[features]</a:t>
            </a:r>
            <a:br>
              <a:rPr lang="en-US" dirty="0"/>
            </a:br>
            <a:r>
              <a:rPr lang="en-US" dirty="0"/>
              <a:t>y = </a:t>
            </a:r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diabetes_data.glyhb</a:t>
            </a:r>
            <a:r>
              <a:rPr lang="en-US" dirty="0"/>
              <a:t> &gt; 6.5, 1, 0)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= 2)</a:t>
            </a:r>
          </a:p>
          <a:p>
            <a:pPr lvl="1"/>
            <a:r>
              <a:rPr lang="en-US" dirty="0"/>
              <a:t>Cross Validation = 5</a:t>
            </a:r>
          </a:p>
          <a:p>
            <a:pPr lvl="1"/>
            <a:r>
              <a:rPr lang="en-US" dirty="0"/>
              <a:t>[ 0.95238095  0.95        0.9         1.          1.        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1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KNN classification Model</a:t>
            </a:r>
            <a:endParaRPr lang="en-US" dirty="0">
              <a:effectLst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l="-6240" r="-6240"/>
          <a:stretch>
            <a:fillRect/>
          </a:stretch>
        </p:blipFill>
        <p:spPr>
          <a:xfrm>
            <a:off x="696700" y="1758950"/>
            <a:ext cx="7610475" cy="4657725"/>
          </a:xfrm>
        </p:spPr>
      </p:pic>
    </p:spTree>
    <p:extLst>
      <p:ext uri="{BB962C8B-B14F-4D97-AF65-F5344CB8AC3E}">
        <p14:creationId xmlns:p14="http://schemas.microsoft.com/office/powerpoint/2010/main" val="282361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155" r="-1603"/>
          <a:stretch/>
        </p:blipFill>
        <p:spPr>
          <a:xfrm>
            <a:off x="1119502" y="2264727"/>
            <a:ext cx="6616765" cy="4297364"/>
          </a:xfrm>
        </p:spPr>
      </p:pic>
      <p:sp>
        <p:nvSpPr>
          <p:cNvPr id="6" name="TextBox 5"/>
          <p:cNvSpPr txBox="1"/>
          <p:nvPr/>
        </p:nvSpPr>
        <p:spPr>
          <a:xfrm>
            <a:off x="985831" y="1685242"/>
            <a:ext cx="516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= ['weight',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Only on </a:t>
            </a:r>
            <a:r>
              <a:rPr lang="en-US" b="1" dirty="0" smtClean="0"/>
              <a:t>Males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595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831" y="1685242"/>
            <a:ext cx="516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= ['weight',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Only on </a:t>
            </a:r>
            <a:r>
              <a:rPr lang="en-US" b="1" dirty="0" smtClean="0"/>
              <a:t>Males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23" r="-4001"/>
          <a:stretch/>
        </p:blipFill>
        <p:spPr>
          <a:xfrm>
            <a:off x="1253176" y="2344882"/>
            <a:ext cx="6791644" cy="4262437"/>
          </a:xfrm>
        </p:spPr>
      </p:pic>
    </p:spTree>
    <p:extLst>
      <p:ext uri="{BB962C8B-B14F-4D97-AF65-F5344CB8AC3E}">
        <p14:creationId xmlns:p14="http://schemas.microsoft.com/office/powerpoint/2010/main" val="97012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The Data used was from the </a:t>
            </a:r>
            <a:r>
              <a:rPr lang="en-US" dirty="0" smtClean="0">
                <a:hlinkClick r:id="rId2"/>
              </a:rPr>
              <a:t>Department of Biostatistics at the Vanderbilt University</a:t>
            </a:r>
            <a:endParaRPr lang="en-US" dirty="0" smtClean="0"/>
          </a:p>
          <a:p>
            <a:r>
              <a:rPr lang="en-US" dirty="0">
                <a:hlinkClick r:id="rId3"/>
              </a:rPr>
              <a:t>http://cs-people.bu.edu/dgs/courses/cs105/hall_of_fame/</a:t>
            </a:r>
            <a:r>
              <a:rPr lang="en-US" dirty="0" smtClean="0">
                <a:hlinkClick r:id="rId3"/>
              </a:rPr>
              <a:t>awm.html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417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831" y="1685242"/>
            <a:ext cx="516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= ['weight',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Only on </a:t>
            </a:r>
            <a:r>
              <a:rPr lang="en-US" b="1" dirty="0" smtClean="0"/>
              <a:t>Females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34" r="-4152"/>
          <a:stretch/>
        </p:blipFill>
        <p:spPr>
          <a:xfrm>
            <a:off x="985831" y="2314862"/>
            <a:ext cx="6900817" cy="4239642"/>
          </a:xfrm>
        </p:spPr>
      </p:pic>
    </p:spTree>
    <p:extLst>
      <p:ext uri="{BB962C8B-B14F-4D97-AF65-F5344CB8AC3E}">
        <p14:creationId xmlns:p14="http://schemas.microsoft.com/office/powerpoint/2010/main" val="394789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831" y="1685242"/>
            <a:ext cx="516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= ['weight',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Only on </a:t>
            </a:r>
            <a:r>
              <a:rPr lang="en-US" b="1" dirty="0" smtClean="0"/>
              <a:t>Females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381" r="-4110"/>
          <a:stretch/>
        </p:blipFill>
        <p:spPr>
          <a:xfrm>
            <a:off x="1320011" y="2355674"/>
            <a:ext cx="6817273" cy="4327984"/>
          </a:xfrm>
        </p:spPr>
      </p:pic>
    </p:spTree>
    <p:extLst>
      <p:ext uri="{BB962C8B-B14F-4D97-AF65-F5344CB8AC3E}">
        <p14:creationId xmlns:p14="http://schemas.microsoft.com/office/powerpoint/2010/main" val="311205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831" y="1685242"/>
            <a:ext cx="655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Columns = [</a:t>
            </a:r>
            <a:r>
              <a:rPr lang="en-US" dirty="0"/>
              <a:t>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', 'waist', 'hip']</a:t>
            </a:r>
          </a:p>
          <a:p>
            <a:r>
              <a:rPr lang="en-US" dirty="0" smtClean="0"/>
              <a:t>Only on </a:t>
            </a:r>
            <a:r>
              <a:rPr lang="en-US" b="1" dirty="0" smtClean="0"/>
              <a:t>Age Groups = 20 – 44 </a:t>
            </a:r>
            <a:endParaRPr lang="en-US" b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027" r="-4070"/>
          <a:stretch/>
        </p:blipFill>
        <p:spPr>
          <a:xfrm>
            <a:off x="1286593" y="2264725"/>
            <a:ext cx="6585925" cy="4344891"/>
          </a:xfrm>
        </p:spPr>
      </p:pic>
    </p:spTree>
    <p:extLst>
      <p:ext uri="{BB962C8B-B14F-4D97-AF65-F5344CB8AC3E}">
        <p14:creationId xmlns:p14="http://schemas.microsoft.com/office/powerpoint/2010/main" val="143026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response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smtClean="0"/>
              <a:t>result’]</a:t>
            </a:r>
            <a:br>
              <a:rPr lang="en-US" dirty="0" smtClean="0"/>
            </a:br>
            <a:r>
              <a:rPr lang="en-US" dirty="0" smtClean="0"/>
              <a:t>del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smtClean="0"/>
              <a:t>result’]</a:t>
            </a:r>
            <a:br>
              <a:rPr lang="en-US" dirty="0" smtClean="0"/>
            </a:br>
            <a:r>
              <a:rPr lang="en-US" dirty="0" smtClean="0"/>
              <a:t>del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/>
              <a:t>glyhb</a:t>
            </a:r>
            <a:r>
              <a:rPr lang="en-US" dirty="0"/>
              <a:t>']</a:t>
            </a:r>
          </a:p>
          <a:p>
            <a:r>
              <a:rPr lang="en-US" dirty="0" err="1"/>
              <a:t>ctree</a:t>
            </a:r>
            <a:r>
              <a:rPr lang="en-US" dirty="0"/>
              <a:t> = </a:t>
            </a:r>
            <a:r>
              <a:rPr lang="en-US" dirty="0" err="1"/>
              <a:t>tree.DecisionTreeClassifier</a:t>
            </a:r>
            <a:r>
              <a:rPr lang="en-US" dirty="0"/>
              <a:t>(</a:t>
            </a:r>
            <a:r>
              <a:rPr lang="en-US" dirty="0" err="1"/>
              <a:t>random_state</a:t>
            </a:r>
            <a:r>
              <a:rPr lang="en-US" dirty="0"/>
              <a:t>=1, </a:t>
            </a:r>
            <a:r>
              <a:rPr lang="en-US" dirty="0" err="1"/>
              <a:t>max_depth</a:t>
            </a:r>
            <a:r>
              <a:rPr lang="en-US" dirty="0"/>
              <a:t>=</a:t>
            </a:r>
            <a:r>
              <a:rPr lang="en-US" b="1" dirty="0"/>
              <a:t>3</a:t>
            </a:r>
            <a:r>
              <a:rPr lang="en-US" dirty="0" smtClean="0"/>
              <a:t>)</a:t>
            </a:r>
          </a:p>
          <a:p>
            <a:r>
              <a:rPr lang="en-US" dirty="0"/>
              <a:t>Accuracy = </a:t>
            </a:r>
            <a:r>
              <a:rPr lang="en-US" dirty="0" smtClean="0"/>
              <a:t>0.9108</a:t>
            </a:r>
            <a:endParaRPr lang="en-US" dirty="0"/>
          </a:p>
          <a:p>
            <a:r>
              <a:rPr lang="en-US" dirty="0" smtClean="0"/>
              <a:t>Feature Importance: Next Page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7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Feature Importance: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1822" y="3125059"/>
            <a:ext cx="227242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= 0.91</a:t>
            </a:r>
          </a:p>
          <a:p>
            <a:endParaRPr lang="en-US" dirty="0"/>
          </a:p>
          <a:p>
            <a:r>
              <a:rPr lang="en-US" dirty="0"/>
              <a:t>This shows that </a:t>
            </a:r>
            <a:r>
              <a:rPr lang="en-US" b="1" dirty="0"/>
              <a:t>Weight</a:t>
            </a:r>
            <a:r>
              <a:rPr lang="en-US" dirty="0"/>
              <a:t> is not as important with a depth of 3. So I did a grid Search to find the most optimum depth.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781765"/>
              </p:ext>
            </p:extLst>
          </p:nvPr>
        </p:nvGraphicFramePr>
        <p:xfrm>
          <a:off x="1472701" y="2724189"/>
          <a:ext cx="3290794" cy="3542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3" imgW="2489200" imgH="2679700" progId="Excel.Sheet.12">
                  <p:embed/>
                </p:oleObj>
              </mc:Choice>
              <mc:Fallback>
                <p:oleObj name="Worksheet" r:id="rId3" imgW="2489200" imgH="2679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2701" y="2724189"/>
                        <a:ext cx="3290794" cy="3542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94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52" y="1888408"/>
            <a:ext cx="6520303" cy="45272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441555" y="3175193"/>
            <a:ext cx="134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2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Even though the </a:t>
            </a:r>
            <a:r>
              <a:rPr lang="en-US" dirty="0" err="1" smtClean="0"/>
              <a:t>roc_auc</a:t>
            </a:r>
            <a:r>
              <a:rPr lang="en-US" dirty="0" smtClean="0"/>
              <a:t> curve shows that 2 is the optimum maximum depth, it doesn’t match up with my hypothesis or any of the results from Linear Regression.</a:t>
            </a:r>
          </a:p>
          <a:p>
            <a:r>
              <a:rPr lang="en-US" dirty="0" smtClean="0"/>
              <a:t>So I changed the depth = 4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728207"/>
              </p:ext>
            </p:extLst>
          </p:nvPr>
        </p:nvGraphicFramePr>
        <p:xfrm>
          <a:off x="2627490" y="3682807"/>
          <a:ext cx="2786226" cy="2786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Worksheet" r:id="rId3" imgW="2489200" imgH="2489200" progId="Excel.Sheet.12">
                  <p:embed/>
                </p:oleObj>
              </mc:Choice>
              <mc:Fallback>
                <p:oleObj name="Worksheet" r:id="rId3" imgW="2489200" imgH="2489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490" y="3682807"/>
                        <a:ext cx="2786226" cy="2786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49420" y="4027482"/>
            <a:ext cx="20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= 0.88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0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Support Vector Matrices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/>
              <a:t>features = ['</a:t>
            </a:r>
            <a:r>
              <a:rPr lang="en-US" dirty="0" err="1"/>
              <a:t>stab.glu</a:t>
            </a:r>
            <a:r>
              <a:rPr lang="en-US" dirty="0"/>
              <a:t>', 'weight', 'gender', 'age'</a:t>
            </a:r>
            <a:r>
              <a:rPr lang="en-US" dirty="0" smtClean="0"/>
              <a:t>]</a:t>
            </a:r>
          </a:p>
          <a:p>
            <a:r>
              <a:rPr lang="en-US" dirty="0" smtClean="0"/>
              <a:t>Used Train Test Split</a:t>
            </a:r>
          </a:p>
          <a:p>
            <a:r>
              <a:rPr lang="en-US" dirty="0" smtClean="0"/>
              <a:t>Fit it it to my Training Data</a:t>
            </a:r>
          </a:p>
          <a:p>
            <a:r>
              <a:rPr lang="en-US" dirty="0" smtClean="0"/>
              <a:t>Scored it using the Test Data</a:t>
            </a:r>
          </a:p>
          <a:p>
            <a:pPr lvl="1"/>
            <a:r>
              <a:rPr lang="en-US" dirty="0" err="1" smtClean="0"/>
              <a:t>cross_val_score</a:t>
            </a:r>
            <a:r>
              <a:rPr lang="en-US" dirty="0"/>
              <a:t>(</a:t>
            </a:r>
            <a:r>
              <a:rPr lang="en-US" dirty="0" err="1"/>
              <a:t>clf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, cv=5, scoring='accuracy').mean(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Accuracy = 0.85</a:t>
            </a:r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15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Logistic Regression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4943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features = [</a:t>
            </a:r>
            <a:r>
              <a:rPr lang="en-US" dirty="0" smtClean="0"/>
              <a:t>'</a:t>
            </a:r>
            <a:r>
              <a:rPr lang="en-US" dirty="0" err="1" smtClean="0"/>
              <a:t>stab.glu</a:t>
            </a:r>
            <a:r>
              <a:rPr lang="en-US" dirty="0" smtClean="0"/>
              <a:t>’, ‘weight’, ‘bp.1s’]</a:t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</a:t>
            </a:r>
            <a:r>
              <a:rPr lang="en-US" dirty="0" smtClean="0"/>
              <a:t>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 smtClean="0"/>
              <a:t>glyhb</a:t>
            </a:r>
            <a:r>
              <a:rPr lang="en-US" dirty="0" smtClean="0"/>
              <a:t>’]</a:t>
            </a:r>
            <a:br>
              <a:rPr lang="en-US" dirty="0" smtClean="0"/>
            </a:br>
            <a:r>
              <a:rPr lang="en-US" dirty="0" err="1" smtClean="0"/>
              <a:t>y_category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np.where</a:t>
            </a:r>
            <a:r>
              <a:rPr lang="en-US" dirty="0"/>
              <a:t>(y &gt; 6.5, 1, 0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Fit the model to a </a:t>
            </a:r>
            <a:r>
              <a:rPr lang="en-US" dirty="0" err="1" smtClean="0"/>
              <a:t>X_train</a:t>
            </a:r>
            <a:r>
              <a:rPr lang="en-US" dirty="0" smtClean="0"/>
              <a:t> and </a:t>
            </a:r>
            <a:r>
              <a:rPr lang="en-US" dirty="0" err="1" smtClean="0"/>
              <a:t>y_train</a:t>
            </a:r>
            <a:endParaRPr lang="en-US" dirty="0" smtClean="0"/>
          </a:p>
          <a:p>
            <a:pPr lvl="3"/>
            <a:r>
              <a:rPr lang="en-US" dirty="0" smtClean="0"/>
              <a:t>(</a:t>
            </a:r>
            <a:r>
              <a:rPr lang="en-US" dirty="0"/>
              <a:t>'</a:t>
            </a:r>
            <a:r>
              <a:rPr lang="en-US" dirty="0" err="1"/>
              <a:t>stab.glu</a:t>
            </a:r>
            <a:r>
              <a:rPr lang="en-US" dirty="0"/>
              <a:t>', </a:t>
            </a:r>
            <a:r>
              <a:rPr lang="en-US" dirty="0" smtClean="0"/>
              <a:t>0.0328) </a:t>
            </a:r>
          </a:p>
          <a:p>
            <a:pPr lvl="3"/>
            <a:r>
              <a:rPr lang="en-US" dirty="0" smtClean="0"/>
              <a:t>(</a:t>
            </a:r>
            <a:r>
              <a:rPr lang="en-US" dirty="0"/>
              <a:t>'weight', -</a:t>
            </a:r>
            <a:r>
              <a:rPr lang="en-US" dirty="0" smtClean="0"/>
              <a:t>0.0060)</a:t>
            </a:r>
          </a:p>
          <a:p>
            <a:pPr lvl="3"/>
            <a:r>
              <a:rPr lang="en-US" dirty="0" smtClean="0"/>
              <a:t>(</a:t>
            </a:r>
            <a:r>
              <a:rPr lang="en-US" dirty="0"/>
              <a:t>'bp.1s', </a:t>
            </a:r>
            <a:r>
              <a:rPr lang="en-US" dirty="0" smtClean="0"/>
              <a:t>0.0040)</a:t>
            </a:r>
          </a:p>
          <a:p>
            <a:pPr lvl="3"/>
            <a:r>
              <a:rPr lang="en-US" dirty="0" smtClean="0"/>
              <a:t>(</a:t>
            </a:r>
            <a:r>
              <a:rPr lang="en-US" dirty="0"/>
              <a:t>'bp.1d', -</a:t>
            </a:r>
            <a:r>
              <a:rPr lang="en-US" dirty="0" smtClean="0"/>
              <a:t>0.0281)</a:t>
            </a:r>
          </a:p>
          <a:p>
            <a:pPr lvl="1"/>
            <a:r>
              <a:rPr lang="en-US" dirty="0" smtClean="0"/>
              <a:t>Confusion </a:t>
            </a:r>
            <a:r>
              <a:rPr lang="en-US" dirty="0" smtClean="0"/>
              <a:t>Matrix</a:t>
            </a:r>
          </a:p>
          <a:p>
            <a:pPr marL="685800" lvl="2" indent="0">
              <a:buNone/>
            </a:pPr>
            <a:r>
              <a:rPr lang="en-US" dirty="0" smtClean="0"/>
              <a:t>[86</a:t>
            </a: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0 ]</a:t>
            </a:r>
            <a:br>
              <a:rPr lang="en-US" dirty="0" smtClean="0"/>
            </a:br>
            <a:r>
              <a:rPr lang="en-US" dirty="0" smtClean="0"/>
              <a:t>[5 </a:t>
            </a:r>
            <a:r>
              <a:rPr lang="en-US" dirty="0" smtClean="0"/>
              <a:t>    10</a:t>
            </a:r>
            <a:r>
              <a:rPr lang="en-US" dirty="0" smtClean="0"/>
              <a:t>]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Accuracy = </a:t>
            </a:r>
            <a:r>
              <a:rPr lang="en-US" dirty="0" smtClean="0"/>
              <a:t>0.95 or 95%</a:t>
            </a:r>
            <a:endParaRPr lang="en-US" dirty="0" smtClean="0"/>
          </a:p>
          <a:p>
            <a:pPr lvl="1"/>
            <a:r>
              <a:rPr lang="en-US" dirty="0" smtClean="0"/>
              <a:t>Specificity </a:t>
            </a:r>
            <a:r>
              <a:rPr lang="en-US" dirty="0" smtClean="0"/>
              <a:t>= 1.0</a:t>
            </a:r>
          </a:p>
          <a:p>
            <a:pPr lvl="1"/>
            <a:r>
              <a:rPr lang="en-US" dirty="0" smtClean="0"/>
              <a:t>Sensitivity  </a:t>
            </a:r>
            <a:r>
              <a:rPr lang="en-US" dirty="0"/>
              <a:t>= </a:t>
            </a:r>
            <a:r>
              <a:rPr lang="en-US" dirty="0" smtClean="0"/>
              <a:t>0.66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/>
              <a:t>features = ['stab.</a:t>
            </a:r>
            <a:r>
              <a:rPr lang="en-US" dirty="0" err="1"/>
              <a:t>glu</a:t>
            </a:r>
            <a:r>
              <a:rPr lang="en-US" dirty="0"/>
              <a:t>','weight', 'bp.</a:t>
            </a:r>
            <a:r>
              <a:rPr lang="en-US" dirty="0" smtClean="0"/>
              <a:t>1s’]</a:t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 smtClean="0"/>
              <a:t>glyhb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Train Test Split / </a:t>
            </a:r>
            <a:r>
              <a:rPr lang="en-US" dirty="0"/>
              <a:t>Fit the Linear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Mean Absolute Error</a:t>
            </a:r>
            <a:r>
              <a:rPr lang="en-US" dirty="0"/>
              <a:t> </a:t>
            </a:r>
            <a:r>
              <a:rPr lang="en-US" dirty="0"/>
              <a:t>= </a:t>
            </a:r>
            <a:r>
              <a:rPr lang="en-US" dirty="0" smtClean="0"/>
              <a:t>0.91</a:t>
            </a:r>
          </a:p>
          <a:p>
            <a:r>
              <a:rPr lang="en-US" dirty="0" smtClean="0"/>
              <a:t>Mean Squared Error = 1.42 </a:t>
            </a:r>
            <a:br>
              <a:rPr lang="en-US" dirty="0" smtClean="0"/>
            </a:br>
            <a:r>
              <a:rPr lang="en-US" dirty="0" smtClean="0"/>
              <a:t>(Remember the scale of the Output it is between 3.5 – 15.0)</a:t>
            </a:r>
          </a:p>
        </p:txBody>
      </p:sp>
    </p:spTree>
    <p:extLst>
      <p:ext uri="{BB962C8B-B14F-4D97-AF65-F5344CB8AC3E}">
        <p14:creationId xmlns:p14="http://schemas.microsoft.com/office/powerpoint/2010/main" val="178203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 smtClean="0"/>
              <a:t>Using the following </a:t>
            </a:r>
            <a:r>
              <a:rPr lang="en-US" dirty="0" smtClean="0"/>
              <a:t>predictors, </a:t>
            </a:r>
            <a:r>
              <a:rPr lang="en-US" dirty="0" smtClean="0"/>
              <a:t>I am trying to predict the outcome, whether a person is positive for diabetes.</a:t>
            </a:r>
          </a:p>
          <a:p>
            <a:pPr lvl="1"/>
            <a:r>
              <a:rPr lang="en-US" dirty="0" smtClean="0"/>
              <a:t>Total Cholesterol </a:t>
            </a:r>
            <a:r>
              <a:rPr lang="en-US" dirty="0" smtClean="0"/>
              <a:t>Level (</a:t>
            </a:r>
            <a:r>
              <a:rPr lang="en-US" dirty="0" err="1" smtClean="0"/>
              <a:t>chol</a:t>
            </a:r>
            <a:r>
              <a:rPr lang="en-US" dirty="0" smtClean="0"/>
              <a:t>, </a:t>
            </a:r>
            <a:r>
              <a:rPr lang="en-US" dirty="0" err="1" smtClean="0"/>
              <a:t>hdl</a:t>
            </a:r>
            <a:r>
              <a:rPr lang="en-US" dirty="0" smtClean="0"/>
              <a:t>, </a:t>
            </a:r>
            <a:r>
              <a:rPr lang="en-US" dirty="0" err="1" smtClean="0"/>
              <a:t>ldl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Blood Glucose Level (</a:t>
            </a:r>
            <a:r>
              <a:rPr lang="en-US" dirty="0" err="1" smtClean="0"/>
              <a:t>stab.glu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HDL</a:t>
            </a:r>
          </a:p>
          <a:p>
            <a:pPr lvl="1"/>
            <a:r>
              <a:rPr lang="en-US" dirty="0" smtClean="0"/>
              <a:t>Age</a:t>
            </a:r>
            <a:endParaRPr lang="en-US" dirty="0" smtClean="0"/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Body Frame</a:t>
            </a:r>
          </a:p>
          <a:p>
            <a:pPr lvl="1"/>
            <a:r>
              <a:rPr lang="en-US" dirty="0" smtClean="0"/>
              <a:t>Systolic Blood Pressure </a:t>
            </a:r>
            <a:r>
              <a:rPr lang="en-US" dirty="0" smtClean="0"/>
              <a:t>levels (bp.1s, bp.1d)</a:t>
            </a:r>
            <a:endParaRPr lang="en-US" dirty="0" smtClean="0"/>
          </a:p>
          <a:p>
            <a:pPr lvl="1"/>
            <a:r>
              <a:rPr lang="en-US" dirty="0" smtClean="0"/>
              <a:t>Waist Size</a:t>
            </a:r>
          </a:p>
          <a:p>
            <a:pPr lvl="1"/>
            <a:r>
              <a:rPr lang="en-US" dirty="0" smtClean="0"/>
              <a:t>Hip </a:t>
            </a:r>
            <a:r>
              <a:rPr lang="en-US" dirty="0" smtClean="0"/>
              <a:t>Size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Glycosylated Hemoglobin </a:t>
            </a:r>
            <a:r>
              <a:rPr lang="en-US" dirty="0" smtClean="0"/>
              <a:t>(</a:t>
            </a:r>
            <a:r>
              <a:rPr lang="en-US" dirty="0" err="1" smtClean="0"/>
              <a:t>glyhb</a:t>
            </a:r>
            <a:r>
              <a:rPr lang="en-US" dirty="0" smtClean="0"/>
              <a:t>) – Response/Output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0565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700" r="-3993"/>
          <a:stretch/>
        </p:blipFill>
        <p:spPr>
          <a:xfrm>
            <a:off x="601524" y="1781694"/>
            <a:ext cx="7234997" cy="4791075"/>
          </a:xfrm>
        </p:spPr>
      </p:pic>
      <p:sp>
        <p:nvSpPr>
          <p:cNvPr id="5" name="TextBox 4"/>
          <p:cNvSpPr txBox="1"/>
          <p:nvPr/>
        </p:nvSpPr>
        <p:spPr>
          <a:xfrm>
            <a:off x="6886545" y="2634166"/>
            <a:ext cx="20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– </a:t>
            </a:r>
            <a:r>
              <a:rPr lang="en-US" dirty="0" err="1" smtClean="0"/>
              <a:t>stab.glu</a:t>
            </a:r>
            <a:endParaRPr lang="en-US" dirty="0" smtClean="0"/>
          </a:p>
          <a:p>
            <a:r>
              <a:rPr lang="en-US" dirty="0" smtClean="0"/>
              <a:t>Blue – Weight</a:t>
            </a:r>
          </a:p>
          <a:p>
            <a:r>
              <a:rPr lang="en-US" dirty="0" smtClean="0"/>
              <a:t>Red – bp.1s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8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Questions?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817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Thank You !!! </a:t>
            </a:r>
            <a:r>
              <a:rPr lang="en-US" i="1" dirty="0" err="1" smtClean="0"/>
              <a:t>Sinan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I’d like to thank </a:t>
            </a:r>
            <a:r>
              <a:rPr lang="en-US" dirty="0" err="1" smtClean="0"/>
              <a:t>Sinan</a:t>
            </a:r>
            <a:r>
              <a:rPr lang="en-US" dirty="0" smtClean="0"/>
              <a:t>, for being awesome, interested in our problems, working with us over weekends. </a:t>
            </a:r>
          </a:p>
          <a:p>
            <a:r>
              <a:rPr lang="en-US" dirty="0" smtClean="0"/>
              <a:t>I’d like to thank all the TA’s Ramesh, Liam and Patrick</a:t>
            </a:r>
          </a:p>
          <a:p>
            <a:r>
              <a:rPr lang="en-US" dirty="0" smtClean="0"/>
              <a:t>Also </a:t>
            </a:r>
            <a:r>
              <a:rPr lang="en-US" dirty="0" err="1" smtClean="0"/>
              <a:t>wanna</a:t>
            </a:r>
            <a:r>
              <a:rPr lang="en-US" dirty="0" smtClean="0"/>
              <a:t> thank Vanessa, for constantly checking on how were doing, the feedback forms and the Slack and just being really collaborative.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7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References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Department </a:t>
            </a:r>
            <a:r>
              <a:rPr lang="en-US" dirty="0">
                <a:hlinkClick r:id="rId2"/>
              </a:rPr>
              <a:t>of Biostatistics at the Vanderbilt University</a:t>
            </a:r>
            <a:endParaRPr lang="en-US" dirty="0"/>
          </a:p>
          <a:p>
            <a:r>
              <a:rPr lang="en-US" dirty="0">
                <a:hlinkClick r:id="rId3"/>
              </a:rPr>
              <a:t>http://cs-people.bu.edu/dgs/courses/cs105/hall_of_fame/awm.html</a:t>
            </a:r>
            <a:endParaRPr lang="en-US" dirty="0"/>
          </a:p>
          <a:p>
            <a:r>
              <a:rPr lang="en-US" dirty="0">
                <a:hlinkClick r:id="rId4"/>
              </a:rPr>
              <a:t>http://www.cdc.gov/diabetes/pubs/pdf/</a:t>
            </a:r>
            <a:r>
              <a:rPr lang="en-US" dirty="0" smtClean="0">
                <a:hlinkClick r:id="rId4"/>
              </a:rPr>
              <a:t>diabetesreportcard.pdf</a:t>
            </a:r>
            <a:endParaRPr lang="en-US" dirty="0"/>
          </a:p>
          <a:p>
            <a:r>
              <a:rPr lang="en-US" dirty="0">
                <a:hlinkClick r:id="rId5"/>
              </a:rPr>
              <a:t>http://www4.stat.ncsu.edu/~boos/var.select/</a:t>
            </a:r>
            <a:r>
              <a:rPr lang="en-US" dirty="0" smtClean="0">
                <a:hlinkClick r:id="rId5"/>
              </a:rPr>
              <a:t>diabetes.html</a:t>
            </a:r>
            <a:endParaRPr lang="en-US" dirty="0"/>
          </a:p>
          <a:p>
            <a:r>
              <a:rPr lang="en-US" dirty="0">
                <a:hlinkClick r:id="rId3"/>
              </a:rPr>
              <a:t>http://cs-people.bu.edu/dgs/courses/cs105/hall_of_fame/</a:t>
            </a:r>
            <a:r>
              <a:rPr lang="en-US" dirty="0" smtClean="0">
                <a:hlinkClick r:id="rId3"/>
              </a:rPr>
              <a:t>awm.html</a:t>
            </a:r>
            <a:endParaRPr lang="en-US" dirty="0"/>
          </a:p>
          <a:p>
            <a:r>
              <a:rPr lang="en-US" dirty="0">
                <a:hlinkClick r:id="rId4"/>
              </a:rPr>
              <a:t>http://www.cdc.gov/diabetes/pubs/pdf/</a:t>
            </a:r>
            <a:r>
              <a:rPr lang="en-US" dirty="0" smtClean="0">
                <a:hlinkClick r:id="rId4"/>
              </a:rPr>
              <a:t>diabetesreportcard.pdf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853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 smtClean="0"/>
              <a:t>Lots of missing data for the Response Value.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I searched online, for formulas that could help determine a </a:t>
            </a:r>
            <a:r>
              <a:rPr lang="en-US" dirty="0"/>
              <a:t>Glycosylated Hemoglobin (</a:t>
            </a:r>
            <a:r>
              <a:rPr lang="en-US" dirty="0" err="1"/>
              <a:t>glyhb</a:t>
            </a:r>
            <a:r>
              <a:rPr lang="en-US" dirty="0"/>
              <a:t>) – Response/</a:t>
            </a:r>
            <a:r>
              <a:rPr lang="en-US" dirty="0" smtClean="0"/>
              <a:t>Output based on the average Glucose Level.</a:t>
            </a:r>
          </a:p>
          <a:p>
            <a:r>
              <a:rPr lang="en-US" dirty="0" smtClean="0"/>
              <a:t>Reference: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://professional.diabetes.org/</a:t>
            </a:r>
            <a:r>
              <a:rPr lang="en-US" dirty="0" smtClean="0">
                <a:hlinkClick r:id="rId2"/>
              </a:rPr>
              <a:t>glucosecalculator.aspx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relationship </a:t>
            </a:r>
            <a:r>
              <a:rPr lang="en-US" dirty="0"/>
              <a:t>between </a:t>
            </a:r>
            <a:r>
              <a:rPr lang="en-US" dirty="0" err="1"/>
              <a:t>eAG</a:t>
            </a:r>
            <a:r>
              <a:rPr lang="en-US" dirty="0"/>
              <a:t> and </a:t>
            </a:r>
            <a:r>
              <a:rPr lang="en-US" dirty="0" smtClean="0"/>
              <a:t>A1C/</a:t>
            </a:r>
            <a:r>
              <a:rPr lang="en-US" dirty="0" err="1" smtClean="0"/>
              <a:t>glyhb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28.7 </a:t>
            </a:r>
            <a:r>
              <a:rPr lang="en-US" dirty="0"/>
              <a:t>X A1C – 46.7 = </a:t>
            </a:r>
            <a:r>
              <a:rPr lang="en-US" dirty="0" err="1"/>
              <a:t>eAG</a:t>
            </a:r>
            <a:endParaRPr lang="en-US" dirty="0"/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2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Lots of missing data for the Response Value.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I searched online, for formulas that could help determine a </a:t>
            </a:r>
            <a:r>
              <a:rPr lang="en-US" dirty="0"/>
              <a:t>Glycosylated Hemoglobin (</a:t>
            </a:r>
            <a:r>
              <a:rPr lang="en-US" dirty="0" err="1"/>
              <a:t>glyhb</a:t>
            </a:r>
            <a:r>
              <a:rPr lang="en-US" dirty="0"/>
              <a:t>) – Response/</a:t>
            </a:r>
            <a:r>
              <a:rPr lang="en-US" dirty="0" smtClean="0"/>
              <a:t>Output based on the average Glucose Level.</a:t>
            </a:r>
          </a:p>
          <a:p>
            <a:r>
              <a:rPr lang="en-US" dirty="0" smtClean="0"/>
              <a:t>Reference: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professional.diabetes.org</a:t>
            </a:r>
            <a:r>
              <a:rPr lang="en-US" dirty="0"/>
              <a:t>/</a:t>
            </a:r>
            <a:r>
              <a:rPr lang="en-US" dirty="0" err="1" smtClean="0"/>
              <a:t>glucosecalculator.aspx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relationship </a:t>
            </a:r>
            <a:r>
              <a:rPr lang="en-US" dirty="0"/>
              <a:t>between </a:t>
            </a:r>
            <a:r>
              <a:rPr lang="en-US" dirty="0" err="1"/>
              <a:t>eAG</a:t>
            </a:r>
            <a:r>
              <a:rPr lang="en-US" dirty="0"/>
              <a:t> and A1C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28.7 </a:t>
            </a:r>
            <a:r>
              <a:rPr lang="en-US" dirty="0"/>
              <a:t>X A1C – 46.7 = </a:t>
            </a:r>
            <a:r>
              <a:rPr lang="en-US" dirty="0" err="1"/>
              <a:t>eAG</a:t>
            </a:r>
            <a:endParaRPr lang="en-US" dirty="0"/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Generated my own formula, simple formula based on Linear Regression and used y = mx + c. 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fr-FR" dirty="0"/>
              <a:t>y</a:t>
            </a:r>
            <a:r>
              <a:rPr lang="fr-FR" dirty="0" smtClean="0"/>
              <a:t> = 0.028*</a:t>
            </a:r>
            <a:r>
              <a:rPr lang="fr-FR" dirty="0"/>
              <a:t>x </a:t>
            </a:r>
            <a:r>
              <a:rPr lang="fr-FR" dirty="0" smtClean="0"/>
              <a:t>+ 2.453 (</a:t>
            </a:r>
            <a:r>
              <a:rPr lang="fr-FR" dirty="0" err="1" smtClean="0"/>
              <a:t>where</a:t>
            </a:r>
            <a:r>
              <a:rPr lang="fr-FR" dirty="0" smtClean="0"/>
              <a:t> x = </a:t>
            </a:r>
            <a:r>
              <a:rPr lang="fr-FR" dirty="0" err="1" smtClean="0"/>
              <a:t>stab.glu</a:t>
            </a:r>
            <a:r>
              <a:rPr lang="fr-FR" dirty="0" smtClean="0"/>
              <a:t>, y = </a:t>
            </a:r>
            <a:r>
              <a:rPr lang="fr-FR" dirty="0" err="1" smtClean="0"/>
              <a:t>glyhb</a:t>
            </a:r>
            <a:r>
              <a:rPr lang="fr-FR" dirty="0" smtClean="0"/>
              <a:t>)</a:t>
            </a:r>
            <a:endParaRPr lang="fr-FR" dirty="0"/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7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Firstly I plotted several graphs to understand the correlation between the indicators and the response.</a:t>
            </a:r>
          </a:p>
          <a:p>
            <a:r>
              <a:rPr lang="en-US" dirty="0"/>
              <a:t>Total Data Points</a:t>
            </a:r>
          </a:p>
          <a:p>
            <a:pPr lvl="1"/>
            <a:r>
              <a:rPr lang="en-US" dirty="0" smtClean="0"/>
              <a:t>Total Patients = 403</a:t>
            </a:r>
          </a:p>
          <a:p>
            <a:r>
              <a:rPr lang="en-US" dirty="0" smtClean="0"/>
              <a:t>What kind of data do I have here?</a:t>
            </a:r>
          </a:p>
          <a:p>
            <a:pPr lvl="1"/>
            <a:r>
              <a:rPr lang="en-US" dirty="0" smtClean="0"/>
              <a:t>Male: 169</a:t>
            </a:r>
          </a:p>
          <a:p>
            <a:pPr lvl="1"/>
            <a:r>
              <a:rPr lang="en-US" dirty="0" smtClean="0"/>
              <a:t>Female: 234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2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15" r="-11615"/>
          <a:stretch>
            <a:fillRect/>
          </a:stretch>
        </p:blipFill>
        <p:spPr>
          <a:xfrm>
            <a:off x="19049" y="2441868"/>
            <a:ext cx="5692764" cy="3362325"/>
          </a:xfrm>
        </p:spPr>
      </p:pic>
      <p:sp>
        <p:nvSpPr>
          <p:cNvPr id="5" name="TextBox 4"/>
          <p:cNvSpPr txBox="1"/>
          <p:nvPr/>
        </p:nvSpPr>
        <p:spPr>
          <a:xfrm>
            <a:off x="6154341" y="3239744"/>
            <a:ext cx="1936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Gender:</a:t>
            </a:r>
          </a:p>
          <a:p>
            <a:endParaRPr lang="en-US" dirty="0" smtClean="0"/>
          </a:p>
          <a:p>
            <a:r>
              <a:rPr lang="en-US" dirty="0" smtClean="0"/>
              <a:t>female         234</a:t>
            </a:r>
          </a:p>
          <a:p>
            <a:r>
              <a:rPr lang="en-US" dirty="0" smtClean="0"/>
              <a:t>male            </a:t>
            </a:r>
            <a:r>
              <a:rPr lang="en-US" dirty="0"/>
              <a:t>169</a:t>
            </a:r>
          </a:p>
        </p:txBody>
      </p:sp>
    </p:spTree>
    <p:extLst>
      <p:ext uri="{BB962C8B-B14F-4D97-AF65-F5344CB8AC3E}">
        <p14:creationId xmlns:p14="http://schemas.microsoft.com/office/powerpoint/2010/main" val="2017199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516" r="-3571"/>
          <a:stretch/>
        </p:blipFill>
        <p:spPr>
          <a:xfrm>
            <a:off x="0" y="1620295"/>
            <a:ext cx="6573539" cy="4974162"/>
          </a:xfrm>
        </p:spPr>
      </p:pic>
      <p:sp>
        <p:nvSpPr>
          <p:cNvPr id="5" name="TextBox 4"/>
          <p:cNvSpPr txBox="1"/>
          <p:nvPr/>
        </p:nvSpPr>
        <p:spPr>
          <a:xfrm>
            <a:off x="6381750" y="2540000"/>
            <a:ext cx="158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age_groups</a:t>
            </a:r>
            <a:r>
              <a:rPr lang="en-US" dirty="0" smtClean="0"/>
              <a:t>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83313"/>
              </p:ext>
            </p:extLst>
          </p:nvPr>
        </p:nvGraphicFramePr>
        <p:xfrm>
          <a:off x="6381750" y="3118288"/>
          <a:ext cx="2210901" cy="1583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9377"/>
                <a:gridCol w="871524"/>
              </a:tblGrid>
              <a:tr h="527824">
                <a:tc>
                  <a:txBody>
                    <a:bodyPr/>
                    <a:lstStyle/>
                    <a:p>
                      <a:r>
                        <a:rPr lang="en-US" dirty="0" smtClean="0"/>
                        <a:t>20 – 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824">
                <a:tc>
                  <a:txBody>
                    <a:bodyPr/>
                    <a:lstStyle/>
                    <a:p>
                      <a:r>
                        <a:rPr lang="en-US" dirty="0" smtClean="0"/>
                        <a:t>45 – 60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824">
                <a:tc>
                  <a:txBody>
                    <a:bodyPr/>
                    <a:lstStyle/>
                    <a:p>
                      <a:r>
                        <a:rPr lang="en-US" dirty="0" smtClean="0"/>
                        <a:t>Above 60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99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481</TotalTime>
  <Words>1106</Words>
  <Application>Microsoft Macintosh PowerPoint</Application>
  <PresentationFormat>On-screen Show (4:3)</PresentationFormat>
  <Paragraphs>195</Paragraphs>
  <Slides>43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Perception</vt:lpstr>
      <vt:lpstr>Microsoft Excel Sheet</vt:lpstr>
      <vt:lpstr>Risk of developing Type II Diabetes</vt:lpstr>
      <vt:lpstr>Problem Statement</vt:lpstr>
      <vt:lpstr>Data Collection</vt:lpstr>
      <vt:lpstr>Data</vt:lpstr>
      <vt:lpstr>Data Preparation</vt:lpstr>
      <vt:lpstr>Data Preparation</vt:lpstr>
      <vt:lpstr>Data Exploration</vt:lpstr>
      <vt:lpstr>Data Exploration</vt:lpstr>
      <vt:lpstr>Data Exploration</vt:lpstr>
      <vt:lpstr>Plot – Scatter Plot (hdl vs chol)</vt:lpstr>
      <vt:lpstr>Plot – hdl vs glyhb</vt:lpstr>
      <vt:lpstr>Plot – stab.glu x glyhb</vt:lpstr>
      <vt:lpstr>Kernel Density Plot – hdl x glyhb</vt:lpstr>
      <vt:lpstr>sns.lmplot– weight x glyhb</vt:lpstr>
      <vt:lpstr>sns.lmplot– waist x stab.glu</vt:lpstr>
      <vt:lpstr>Heatmap</vt:lpstr>
      <vt:lpstr>sns.pairplot</vt:lpstr>
      <vt:lpstr>sns.pairplot</vt:lpstr>
      <vt:lpstr>Logistic Regression</vt:lpstr>
      <vt:lpstr>Linear Regression Model</vt:lpstr>
      <vt:lpstr>Linear Regression Model</vt:lpstr>
      <vt:lpstr>Linear Regression Model</vt:lpstr>
      <vt:lpstr>Linear Regression Model</vt:lpstr>
      <vt:lpstr>Stats Linear Regression Model</vt:lpstr>
      <vt:lpstr>KNN Classification Model</vt:lpstr>
      <vt:lpstr>KNN Classification Model</vt:lpstr>
      <vt:lpstr>KNN classification Model</vt:lpstr>
      <vt:lpstr>K-Means Clustering Modeling </vt:lpstr>
      <vt:lpstr>K-Means Clustering Modeling </vt:lpstr>
      <vt:lpstr>K-Means Clustering Modeling </vt:lpstr>
      <vt:lpstr>K-Means Clustering Modeling </vt:lpstr>
      <vt:lpstr>K-Means Clustering Modeling </vt:lpstr>
      <vt:lpstr>Decision Tree Classifier</vt:lpstr>
      <vt:lpstr>Decision Tree Classifier</vt:lpstr>
      <vt:lpstr>Decision Tree Classifier</vt:lpstr>
      <vt:lpstr>Decision Tree Classifier</vt:lpstr>
      <vt:lpstr>Support Vector Matrices</vt:lpstr>
      <vt:lpstr>Logistic Regression</vt:lpstr>
      <vt:lpstr>Linear Regression Model</vt:lpstr>
      <vt:lpstr>Linear Regression Model</vt:lpstr>
      <vt:lpstr>Questions?</vt:lpstr>
      <vt:lpstr>Thank You !!! Sinan</vt:lpstr>
      <vt:lpstr>References</vt:lpstr>
    </vt:vector>
  </TitlesOfParts>
  <Company>Karun Siddana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of developing Diabetes</dc:title>
  <dc:creator>Karun Siddana</dc:creator>
  <cp:lastModifiedBy>Karun Siddana</cp:lastModifiedBy>
  <cp:revision>41</cp:revision>
  <dcterms:created xsi:type="dcterms:W3CDTF">2015-07-23T00:29:54Z</dcterms:created>
  <dcterms:modified xsi:type="dcterms:W3CDTF">2015-08-24T07:10:29Z</dcterms:modified>
</cp:coreProperties>
</file>